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292C69-F457-453E-9CC0-E60D7D506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3A7ADD-742D-43E1-91D4-A77039712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88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430FA-C596-4595-B493-9D59801C5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BC322-666C-4F3D-9597-D041DB562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2342-C798-4372-8AC5-E73B372BC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6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F3E40-54EE-4AD8-B523-20D58B9F1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5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AFEA4-A19B-43E8-A9E3-3A5831B775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3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EBAAE-D434-4E15-80D9-56CBEEE57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646D7-AA87-4F80-8F2F-EE6508C42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9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5A25-FBCB-4249-A4C0-859F58794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3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2BEE1-6FE9-45BB-B08C-AA548EDD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5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7158-08E2-465C-927C-9EDCA08C0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4FC6-CEAB-48A2-8D04-22252834CE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5868A0-EA53-4500-AE59-D7997E9545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4.wmf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4.wmf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4.wmf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438400" y="1676400"/>
            <a:ext cx="4267200" cy="4876800"/>
          </a:xfrm>
          <a:prstGeom prst="rect">
            <a:avLst/>
          </a:prstGeom>
          <a:solidFill>
            <a:srgbClr val="FFCEB5"/>
          </a:solidFill>
          <a:ln w="635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153400" cy="1162050"/>
          </a:xfrm>
          <a:noFill/>
          <a:ln/>
        </p:spPr>
        <p:txBody>
          <a:bodyPr lIns="92075" tIns="46038" rIns="92075" bIns="46038" anchor="b"/>
          <a:lstStyle/>
          <a:p>
            <a:r>
              <a:rPr lang="en-US">
                <a:solidFill>
                  <a:schemeClr val="tx1"/>
                </a:solidFill>
              </a:rPr>
              <a:t>Ace Inhibitors &amp; the Kidneys</a:t>
            </a:r>
          </a:p>
        </p:txBody>
      </p:sp>
      <p:pic>
        <p:nvPicPr>
          <p:cNvPr id="23556" name="Picture 4" descr="C:\My Pictures\Lectures\kidne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6909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00400" y="2514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486400" y="26670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505200" y="5867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Jameson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17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My Pictures\Lectures\glomerulus nsaid plus 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52400"/>
            <a:ext cx="645477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4419600" y="838200"/>
            <a:ext cx="4572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5638800" y="1295400"/>
            <a:ext cx="762000" cy="1524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2895600" y="2438400"/>
            <a:ext cx="2895600" cy="2438400"/>
            <a:chOff x="1824" y="1536"/>
            <a:chExt cx="1824" cy="1536"/>
          </a:xfrm>
        </p:grpSpPr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3552" y="2352"/>
              <a:ext cx="96" cy="19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 flipH="1">
              <a:off x="2256" y="2880"/>
              <a:ext cx="144" cy="9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 flipH="1">
              <a:off x="1824" y="2256"/>
              <a:ext cx="144" cy="4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H="1" flipV="1">
              <a:off x="1920" y="1536"/>
              <a:ext cx="144" cy="4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2880" y="2928"/>
              <a:ext cx="48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990600" y="457200"/>
            <a:ext cx="2286000" cy="762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panose="020B0604020202020204" pitchFamily="34" charset="0"/>
              </a:rPr>
              <a:t>NSAID + ACE</a:t>
            </a:r>
          </a:p>
        </p:txBody>
      </p: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3260725" y="5410200"/>
            <a:ext cx="649288" cy="563563"/>
            <a:chOff x="2054" y="3408"/>
            <a:chExt cx="409" cy="355"/>
          </a:xfrm>
        </p:grpSpPr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H="1">
              <a:off x="2256" y="3408"/>
              <a:ext cx="48" cy="1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2054" y="3513"/>
              <a:ext cx="4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Drip</a:t>
              </a:r>
            </a:p>
          </p:txBody>
        </p:sp>
      </p:grp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687888" y="5305425"/>
            <a:ext cx="44561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The combination removes both </a:t>
            </a:r>
          </a:p>
          <a:p>
            <a:r>
              <a:rPr lang="en-US">
                <a:latin typeface="Arial" panose="020B0604020202020204" pitchFamily="34" charset="0"/>
              </a:rPr>
              <a:t>the Prostaglandin dilation and </a:t>
            </a:r>
          </a:p>
          <a:p>
            <a:r>
              <a:rPr lang="en-US">
                <a:latin typeface="Arial" panose="020B0604020202020204" pitchFamily="34" charset="0"/>
              </a:rPr>
              <a:t>the Angiotensin Efferent </a:t>
            </a:r>
          </a:p>
          <a:p>
            <a:r>
              <a:rPr lang="en-US">
                <a:latin typeface="Arial" panose="020B0604020202020204" pitchFamily="34" charset="0"/>
              </a:rPr>
              <a:t>constriction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179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771" grpId="0" animBg="1"/>
      <p:bldP spid="32772" grpId="0" animBg="1"/>
      <p:bldP spid="3278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My Pictures\Lectures\glomerul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16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4648200" y="381000"/>
            <a:ext cx="457200" cy="457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895600" y="2514600"/>
            <a:ext cx="2743200" cy="2438400"/>
            <a:chOff x="1776" y="1632"/>
            <a:chExt cx="1728" cy="1536"/>
          </a:xfrm>
        </p:grpSpPr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3408" y="2544"/>
              <a:ext cx="96" cy="192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 flipH="1">
              <a:off x="2159" y="2879"/>
              <a:ext cx="144" cy="9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1776" y="2304"/>
              <a:ext cx="144" cy="4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flipH="1">
              <a:off x="1776" y="1632"/>
              <a:ext cx="144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2688" y="3024"/>
              <a:ext cx="48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3352800" y="5562600"/>
            <a:ext cx="457200" cy="9906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5943600" y="990600"/>
            <a:ext cx="762000" cy="1524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819400" y="6096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>
                <a:latin typeface="Arial Black" panose="020B0A04020102020204" pitchFamily="34" charset="0"/>
              </a:rPr>
              <a:t>Afferent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248400" y="15240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>
                <a:latin typeface="Arial Black" panose="020B0A04020102020204" pitchFamily="34" charset="0"/>
              </a:rPr>
              <a:t>Efferent</a:t>
            </a:r>
          </a:p>
        </p:txBody>
      </p:sp>
      <p:pic>
        <p:nvPicPr>
          <p:cNvPr id="24590" name="Picture 14" descr="c:\Program Files\Microsoft Office\Clipart\Pub60Cor\so00452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12192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715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79" grpId="0" animBg="1"/>
      <p:bldP spid="24586" grpId="0" animBg="1"/>
      <p:bldP spid="24587" grpId="0" animBg="1"/>
      <p:bldP spid="24588" grpId="0" autoUpdateAnimBg="0"/>
      <p:bldP spid="2458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My Pictures\Lectures\glomerul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16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4648200" y="381000"/>
            <a:ext cx="4572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895600" y="2514600"/>
            <a:ext cx="2743200" cy="2438400"/>
            <a:chOff x="1776" y="1632"/>
            <a:chExt cx="1728" cy="1536"/>
          </a:xfrm>
        </p:grpSpPr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3408" y="2544"/>
              <a:ext cx="96" cy="19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 flipH="1">
              <a:off x="2159" y="2879"/>
              <a:ext cx="144" cy="9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 flipH="1">
              <a:off x="1776" y="2304"/>
              <a:ext cx="144" cy="4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H="1">
              <a:off x="1776" y="1632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2688" y="3024"/>
              <a:ext cx="48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3429000" y="5562600"/>
            <a:ext cx="457200" cy="990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6019800" y="990600"/>
            <a:ext cx="762000" cy="1524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3048000" y="0"/>
            <a:ext cx="914400" cy="838200"/>
            <a:chOff x="1824" y="144"/>
            <a:chExt cx="768" cy="765"/>
          </a:xfrm>
        </p:grpSpPr>
        <p:pic>
          <p:nvPicPr>
            <p:cNvPr id="25613" name="Picture 13" descr="c:\Program Files\Microsoft Office\Clipart\Pub60Cor\so00452_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4"/>
              <a:ext cx="768" cy="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1920" y="240"/>
              <a:ext cx="624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CHF !</a:t>
              </a:r>
            </a:p>
          </p:txBody>
        </p:sp>
      </p:grp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438400" y="2438400"/>
            <a:ext cx="4495800" cy="1433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800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8800" i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RENIN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819400" y="9144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 Black" panose="020B0A04020102020204" pitchFamily="34" charset="0"/>
              </a:rPr>
              <a:t>Or Diuretic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343400" y="60198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Drop in perfusion and GFR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878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615" grpId="0" animBg="1" autoUpdateAnimBg="0"/>
      <p:bldP spid="25616" grpId="0" autoUpdateAnimBg="0"/>
      <p:bldP spid="256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My Pictures\Lectures\glomerulus chf after 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16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5943600" y="914400"/>
            <a:ext cx="83820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4648200" y="381000"/>
            <a:ext cx="4572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895600" y="2514600"/>
            <a:ext cx="2743200" cy="2438400"/>
            <a:chOff x="1776" y="1632"/>
            <a:chExt cx="1728" cy="1536"/>
          </a:xfrm>
        </p:grpSpPr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3408" y="2544"/>
              <a:ext cx="96" cy="192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 flipH="1">
              <a:off x="2159" y="2879"/>
              <a:ext cx="144" cy="9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H="1">
              <a:off x="1776" y="2304"/>
              <a:ext cx="144" cy="4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H="1">
              <a:off x="1776" y="1632"/>
              <a:ext cx="144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2688" y="3024"/>
              <a:ext cx="48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3352800" y="5562600"/>
            <a:ext cx="457200" cy="9906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2971800" y="152400"/>
            <a:ext cx="914400" cy="838200"/>
            <a:chOff x="1824" y="144"/>
            <a:chExt cx="768" cy="765"/>
          </a:xfrm>
        </p:grpSpPr>
        <p:pic>
          <p:nvPicPr>
            <p:cNvPr id="26637" name="Picture 13" descr="c:\Program Files\Microsoft Office\Clipart\Pub60Cor\so00452_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4"/>
              <a:ext cx="768" cy="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1920" y="240"/>
              <a:ext cx="624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CHF !</a:t>
              </a:r>
            </a:p>
          </p:txBody>
        </p:sp>
      </p:grp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486400" y="3048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>
                <a:latin typeface="Arial Black" panose="020B0A04020102020204" pitchFamily="34" charset="0"/>
              </a:rPr>
              <a:t>Angiotensin II</a:t>
            </a:r>
          </a:p>
        </p:txBody>
      </p: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6477000" y="1295400"/>
            <a:ext cx="2667000" cy="3060700"/>
            <a:chOff x="4080" y="816"/>
            <a:chExt cx="1680" cy="1928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4320" y="1536"/>
              <a:ext cx="144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anose="020B0604020202020204" pitchFamily="34" charset="0"/>
                </a:rPr>
                <a:t>Vasocontriction</a:t>
              </a:r>
              <a:br>
                <a:rPr lang="en-US">
                  <a:latin typeface="Arial" panose="020B0604020202020204" pitchFamily="34" charset="0"/>
                </a:rPr>
              </a:br>
              <a:r>
                <a:rPr lang="en-US">
                  <a:latin typeface="Arial" panose="020B0604020202020204" pitchFamily="34" charset="0"/>
                </a:rPr>
                <a:t>Increases Glomerular Pressure and Filtration</a:t>
              </a: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H="1" flipV="1">
              <a:off x="4080" y="816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07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6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 flipV="1">
            <a:off x="5943600" y="914400"/>
            <a:ext cx="83820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4648200" y="381000"/>
            <a:ext cx="4572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895600" y="2514600"/>
            <a:ext cx="2743200" cy="2438400"/>
            <a:chOff x="1776" y="1632"/>
            <a:chExt cx="1728" cy="1536"/>
          </a:xfrm>
        </p:grpSpPr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3408" y="2544"/>
              <a:ext cx="96" cy="192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 flipH="1">
              <a:off x="2159" y="2879"/>
              <a:ext cx="144" cy="9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H="1">
              <a:off x="1776" y="2304"/>
              <a:ext cx="144" cy="4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 flipH="1">
              <a:off x="1776" y="1632"/>
              <a:ext cx="144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2688" y="3024"/>
              <a:ext cx="48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3352800" y="5562600"/>
            <a:ext cx="457200" cy="9906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2971800" y="304800"/>
            <a:ext cx="914400" cy="838200"/>
            <a:chOff x="1824" y="144"/>
            <a:chExt cx="768" cy="765"/>
          </a:xfrm>
        </p:grpSpPr>
        <p:pic>
          <p:nvPicPr>
            <p:cNvPr id="27660" name="Picture 12" descr="c:\Program Files\Microsoft Office\Clipart\Pub60Cor\so00452_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4"/>
              <a:ext cx="768" cy="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1920" y="240"/>
              <a:ext cx="624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CHF !</a:t>
              </a:r>
            </a:p>
          </p:txBody>
        </p:sp>
      </p:grp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486400" y="3048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>
                <a:latin typeface="Arial Black" panose="020B0A04020102020204" pitchFamily="34" charset="0"/>
              </a:rPr>
              <a:t>Angiotensin II</a:t>
            </a:r>
          </a:p>
        </p:txBody>
      </p:sp>
      <p:pic>
        <p:nvPicPr>
          <p:cNvPr id="27663" name="Picture 15" descr="C:\My Pictures\Lectures\glomerulus after A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228600"/>
            <a:ext cx="6080125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3048000" y="0"/>
            <a:ext cx="914400" cy="838200"/>
            <a:chOff x="1824" y="144"/>
            <a:chExt cx="768" cy="765"/>
          </a:xfrm>
        </p:grpSpPr>
        <p:pic>
          <p:nvPicPr>
            <p:cNvPr id="27665" name="Picture 17" descr="c:\Program Files\Microsoft Office\Clipart\Pub60Cor\so00452_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4"/>
              <a:ext cx="768" cy="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1920" y="240"/>
              <a:ext cx="624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CHF !</a:t>
              </a:r>
            </a:p>
          </p:txBody>
        </p:sp>
      </p:grp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4572000" y="228600"/>
            <a:ext cx="4572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V="1">
            <a:off x="6096000" y="838200"/>
            <a:ext cx="762000" cy="1524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2819400" y="2590800"/>
            <a:ext cx="2743200" cy="2438400"/>
            <a:chOff x="1776" y="1632"/>
            <a:chExt cx="1728" cy="1536"/>
          </a:xfrm>
        </p:grpSpPr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3408" y="2544"/>
              <a:ext cx="96" cy="19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 flipH="1">
              <a:off x="2159" y="2879"/>
              <a:ext cx="144" cy="9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 flipH="1">
              <a:off x="1776" y="2304"/>
              <a:ext cx="144" cy="4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 flipH="1">
              <a:off x="1776" y="1632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>
              <a:off x="2688" y="3024"/>
              <a:ext cx="48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3429000" y="5562600"/>
            <a:ext cx="457200" cy="990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4572000" y="228600"/>
            <a:ext cx="533400" cy="5334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77" name="Group 29"/>
          <p:cNvGrpSpPr>
            <a:grpSpLocks/>
          </p:cNvGrpSpPr>
          <p:nvPr/>
        </p:nvGrpSpPr>
        <p:grpSpPr bwMode="auto">
          <a:xfrm>
            <a:off x="2819400" y="2590800"/>
            <a:ext cx="2743200" cy="2438400"/>
            <a:chOff x="1776" y="1632"/>
            <a:chExt cx="1728" cy="1536"/>
          </a:xfrm>
        </p:grpSpPr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3408" y="2544"/>
              <a:ext cx="96" cy="192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 flipH="1">
              <a:off x="2159" y="2879"/>
              <a:ext cx="144" cy="9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 flipH="1">
              <a:off x="1776" y="2304"/>
              <a:ext cx="144" cy="4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 flipH="1">
              <a:off x="1776" y="1632"/>
              <a:ext cx="144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34"/>
            <p:cNvSpPr>
              <a:spLocks noChangeShapeType="1"/>
            </p:cNvSpPr>
            <p:nvPr/>
          </p:nvSpPr>
          <p:spPr bwMode="auto">
            <a:xfrm>
              <a:off x="2688" y="3024"/>
              <a:ext cx="48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83" name="Line 35"/>
          <p:cNvSpPr>
            <a:spLocks noChangeShapeType="1"/>
          </p:cNvSpPr>
          <p:nvPr/>
        </p:nvSpPr>
        <p:spPr bwMode="auto">
          <a:xfrm flipH="1">
            <a:off x="3429000" y="5562600"/>
            <a:ext cx="457200" cy="9906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7010400" y="1828800"/>
            <a:ext cx="114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ACE Inh.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2819400" y="838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  <a:sym typeface="Wingdings" panose="05000000000000000000" pitchFamily="2" charset="2"/>
              </a:rPr>
              <a:t> C.O.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162800" y="2895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7689" name="Group 41"/>
          <p:cNvGrpSpPr>
            <a:grpSpLocks/>
          </p:cNvGrpSpPr>
          <p:nvPr/>
        </p:nvGrpSpPr>
        <p:grpSpPr bwMode="auto">
          <a:xfrm>
            <a:off x="6324600" y="1219200"/>
            <a:ext cx="2819400" cy="5100638"/>
            <a:chOff x="3984" y="768"/>
            <a:chExt cx="1776" cy="3213"/>
          </a:xfrm>
        </p:grpSpPr>
        <p:sp>
          <p:nvSpPr>
            <p:cNvPr id="27687" name="Text Box 39"/>
            <p:cNvSpPr txBox="1">
              <a:spLocks noChangeArrowheads="1"/>
            </p:cNvSpPr>
            <p:nvPr/>
          </p:nvSpPr>
          <p:spPr bwMode="auto">
            <a:xfrm>
              <a:off x="4464" y="1968"/>
              <a:ext cx="1296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anose="020B0604020202020204" pitchFamily="34" charset="0"/>
                </a:rPr>
                <a:t>Ace Inhibitors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Arial" panose="020B0604020202020204" pitchFamily="34" charset="0"/>
                </a:rPr>
                <a:t>Can reverse this compensatory mechanism and shut down urine output</a:t>
              </a:r>
            </a:p>
          </p:txBody>
        </p:sp>
        <p:sp>
          <p:nvSpPr>
            <p:cNvPr id="27688" name="Line 40"/>
            <p:cNvSpPr>
              <a:spLocks noChangeShapeType="1"/>
            </p:cNvSpPr>
            <p:nvPr/>
          </p:nvSpPr>
          <p:spPr bwMode="auto">
            <a:xfrm flipH="1" flipV="1">
              <a:off x="3984" y="768"/>
              <a:ext cx="48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0" y="609600"/>
            <a:ext cx="228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You hope increased C.O. will restore flow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179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668" grpId="0" animBg="1"/>
      <p:bldP spid="27675" grpId="0" animBg="1"/>
      <p:bldP spid="27676" grpId="0" animBg="1"/>
      <p:bldP spid="27683" grpId="0" animBg="1"/>
      <p:bldP spid="27685" grpId="0" autoUpdateAnimBg="0"/>
      <p:bldP spid="276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My Pictures\Lectures\glomerulus bulged w diabe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6327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4724400" y="304800"/>
            <a:ext cx="609600" cy="533400"/>
          </a:xfrm>
          <a:prstGeom prst="line">
            <a:avLst/>
          </a:prstGeom>
          <a:noFill/>
          <a:ln w="1524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3048000" y="2743200"/>
            <a:ext cx="2743200" cy="3810000"/>
            <a:chOff x="1920" y="1728"/>
            <a:chExt cx="1728" cy="2400"/>
          </a:xfrm>
        </p:grpSpPr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3456" y="2544"/>
              <a:ext cx="192" cy="288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 flipH="1">
              <a:off x="2303" y="2928"/>
              <a:ext cx="193" cy="145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 flipH="1">
              <a:off x="1920" y="2352"/>
              <a:ext cx="384" cy="96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H="1">
              <a:off x="1920" y="1728"/>
              <a:ext cx="336" cy="0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2832" y="3024"/>
              <a:ext cx="48" cy="240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 flipH="1">
              <a:off x="2256" y="3504"/>
              <a:ext cx="288" cy="624"/>
            </a:xfrm>
            <a:prstGeom prst="line">
              <a:avLst/>
            </a:prstGeom>
            <a:noFill/>
            <a:ln w="1778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6096000" y="990600"/>
            <a:ext cx="7620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990600" y="457200"/>
            <a:ext cx="2286000" cy="762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panose="020B0604020202020204" pitchFamily="34" charset="0"/>
              </a:rPr>
              <a:t>Early Diabetes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52400" y="1752600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Characterized by Hyperfiltration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086600" y="21336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Normal A II tone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192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75" grpId="0" animBg="1"/>
      <p:bldP spid="28683" grpId="0" animBg="1"/>
      <p:bldP spid="28685" grpId="0" autoUpdateAnimBg="0"/>
      <p:bldP spid="286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5943600" y="914400"/>
            <a:ext cx="83820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4648200" y="381000"/>
            <a:ext cx="4572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895600" y="2514600"/>
            <a:ext cx="2743200" cy="2438400"/>
            <a:chOff x="1776" y="1632"/>
            <a:chExt cx="1728" cy="1536"/>
          </a:xfrm>
        </p:grpSpPr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>
              <a:off x="3408" y="2544"/>
              <a:ext cx="96" cy="192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 flipH="1">
              <a:off x="2159" y="2879"/>
              <a:ext cx="144" cy="9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 flipH="1">
              <a:off x="1776" y="2304"/>
              <a:ext cx="144" cy="4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1776" y="1632"/>
              <a:ext cx="144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2688" y="3024"/>
              <a:ext cx="48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3352800" y="5562600"/>
            <a:ext cx="457200" cy="9906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2971800" y="304800"/>
            <a:ext cx="914400" cy="838200"/>
            <a:chOff x="1824" y="144"/>
            <a:chExt cx="768" cy="765"/>
          </a:xfrm>
        </p:grpSpPr>
        <p:pic>
          <p:nvPicPr>
            <p:cNvPr id="29708" name="Picture 12" descr="c:\Program Files\Microsoft Office\Clipart\Pub60Cor\so00452_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4"/>
              <a:ext cx="768" cy="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1920" y="240"/>
              <a:ext cx="624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CHF !</a:t>
              </a:r>
            </a:p>
          </p:txBody>
        </p:sp>
      </p:grp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486400" y="3048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>
                <a:latin typeface="Arial Black" panose="020B0A04020102020204" pitchFamily="34" charset="0"/>
              </a:rPr>
              <a:t>Angiotensin II</a:t>
            </a:r>
          </a:p>
        </p:txBody>
      </p:sp>
      <p:pic>
        <p:nvPicPr>
          <p:cNvPr id="29711" name="Picture 15" descr="C:\My Pictures\Lectures\glomerulus after A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228600"/>
            <a:ext cx="6080125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6096000" y="838200"/>
            <a:ext cx="762000" cy="1524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2819400" y="2514600"/>
            <a:ext cx="2743200" cy="2438400"/>
            <a:chOff x="1776" y="1632"/>
            <a:chExt cx="1728" cy="1536"/>
          </a:xfrm>
        </p:grpSpPr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408" y="2544"/>
              <a:ext cx="96" cy="192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flipH="1">
              <a:off x="2159" y="2879"/>
              <a:ext cx="144" cy="9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flipH="1">
              <a:off x="1776" y="2304"/>
              <a:ext cx="144" cy="4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flipH="1">
              <a:off x="1776" y="1632"/>
              <a:ext cx="144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>
              <a:off x="2688" y="3024"/>
              <a:ext cx="48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3429000" y="5562600"/>
            <a:ext cx="457200" cy="9906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4495800" y="228600"/>
            <a:ext cx="609600" cy="533400"/>
          </a:xfrm>
          <a:prstGeom prst="line">
            <a:avLst/>
          </a:prstGeom>
          <a:noFill/>
          <a:ln w="1524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685800" y="304800"/>
            <a:ext cx="2743200" cy="762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panose="020B0604020202020204" pitchFamily="34" charset="0"/>
              </a:rPr>
              <a:t>Diabetes post ACE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086600" y="2286000"/>
            <a:ext cx="23622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Angiotensin constriction removed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Hyperfiltration and damage reduced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517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712" grpId="0" animBg="1"/>
      <p:bldP spid="29719" grpId="0" animBg="1"/>
      <p:bldP spid="297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My Pictures\Lectures\glomerulus chf after 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16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5943600" y="914400"/>
            <a:ext cx="83820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648200" y="381000"/>
            <a:ext cx="4572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895600" y="2514600"/>
            <a:ext cx="2743200" cy="2438400"/>
            <a:chOff x="1776" y="1632"/>
            <a:chExt cx="1728" cy="1536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3408" y="2544"/>
              <a:ext cx="96" cy="192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 flipH="1">
              <a:off x="2159" y="2879"/>
              <a:ext cx="144" cy="9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H="1">
              <a:off x="1776" y="2304"/>
              <a:ext cx="144" cy="4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H="1">
              <a:off x="1776" y="1632"/>
              <a:ext cx="144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2688" y="3024"/>
              <a:ext cx="48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3352800" y="5562600"/>
            <a:ext cx="457200" cy="9906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2971800" y="152400"/>
            <a:ext cx="914400" cy="838200"/>
            <a:chOff x="1824" y="144"/>
            <a:chExt cx="768" cy="765"/>
          </a:xfrm>
        </p:grpSpPr>
        <p:pic>
          <p:nvPicPr>
            <p:cNvPr id="30733" name="Picture 13" descr="c:\Program Files\Microsoft Office\Clipart\Pub60Cor\so00452_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4"/>
              <a:ext cx="768" cy="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1920" y="240"/>
              <a:ext cx="624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CHF !</a:t>
              </a:r>
            </a:p>
          </p:txBody>
        </p:sp>
      </p:grp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486400" y="3048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>
                <a:latin typeface="Arial Black" panose="020B0A04020102020204" pitchFamily="34" charset="0"/>
              </a:rPr>
              <a:t>Angiotensin II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81000"/>
            <a:ext cx="2743200" cy="838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panose="020B0604020202020204" pitchFamily="34" charset="0"/>
              </a:rPr>
              <a:t>CHF w/ renal function</a:t>
            </a:r>
          </a:p>
          <a:p>
            <a:pPr algn="ctr" eaLnBrk="0" hangingPunct="0"/>
            <a:r>
              <a:rPr lang="en-US" sz="2000" b="1">
                <a:latin typeface="Arial" panose="020B0604020202020204" pitchFamily="34" charset="0"/>
              </a:rPr>
              <a:t>preserved by A II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04800" y="2133600"/>
            <a:ext cx="1905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Secondary benefit from Prostaglandin  dilation on the supply side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65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3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My Pictures\Lectures\glomerulus chf prostaglandins plus 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16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2971800" y="2514600"/>
            <a:ext cx="2743200" cy="2438400"/>
            <a:chOff x="1776" y="1632"/>
            <a:chExt cx="1728" cy="1536"/>
          </a:xfrm>
        </p:grpSpPr>
        <p:sp>
          <p:nvSpPr>
            <p:cNvPr id="31748" name="Line 4"/>
            <p:cNvSpPr>
              <a:spLocks noChangeShapeType="1"/>
            </p:cNvSpPr>
            <p:nvPr/>
          </p:nvSpPr>
          <p:spPr bwMode="auto">
            <a:xfrm>
              <a:off x="3408" y="2544"/>
              <a:ext cx="96" cy="192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 flipH="1">
              <a:off x="2159" y="2879"/>
              <a:ext cx="144" cy="9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 flipH="1">
              <a:off x="1776" y="2304"/>
              <a:ext cx="144" cy="4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 flipH="1">
              <a:off x="1776" y="1632"/>
              <a:ext cx="144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2688" y="3024"/>
              <a:ext cx="48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3429000" y="5410200"/>
            <a:ext cx="457200" cy="9906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2971800" y="152400"/>
            <a:ext cx="914400" cy="838200"/>
            <a:chOff x="1824" y="144"/>
            <a:chExt cx="768" cy="765"/>
          </a:xfrm>
        </p:grpSpPr>
        <p:pic>
          <p:nvPicPr>
            <p:cNvPr id="31755" name="Picture 11" descr="c:\Program Files\Microsoft Office\Clipart\Pub60Cor\so00452_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4"/>
              <a:ext cx="768" cy="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1920" y="240"/>
              <a:ext cx="624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CHF !</a:t>
              </a:r>
            </a:p>
          </p:txBody>
        </p:sp>
      </p:grp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62600" y="152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>
                <a:latin typeface="Arial Black" panose="020B0A04020102020204" pitchFamily="34" charset="0"/>
              </a:rPr>
              <a:t>Angiotensin II</a:t>
            </a:r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 rot="-18832603">
            <a:off x="4191000" y="609600"/>
            <a:ext cx="457200" cy="457200"/>
          </a:xfrm>
          <a:prstGeom prst="downArrow">
            <a:avLst>
              <a:gd name="adj1" fmla="val 39769"/>
              <a:gd name="adj2" fmla="val 46356"/>
            </a:avLst>
          </a:prstGeom>
          <a:solidFill>
            <a:srgbClr val="FFFF00"/>
          </a:solidFill>
          <a:ln w="635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-29704211">
            <a:off x="4876800" y="0"/>
            <a:ext cx="457200" cy="457200"/>
          </a:xfrm>
          <a:prstGeom prst="downArrow">
            <a:avLst>
              <a:gd name="adj1" fmla="val 39889"/>
              <a:gd name="adj2" fmla="val 54755"/>
            </a:avLst>
          </a:prstGeom>
          <a:solidFill>
            <a:srgbClr val="FFFF00"/>
          </a:solidFill>
          <a:ln w="635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495800" y="381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</a:rPr>
              <a:t>PG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4343400" y="1219200"/>
            <a:ext cx="304800" cy="457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167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7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4|11.6|1.6|11.5|1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5.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1.5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1|2.3|16.5|1|5.1|1.9|1.5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1.3|3.9|6.6|1|2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2|0.9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.6|0.9|1|1.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73EA1"/>
      </a:dk2>
      <a:lt2>
        <a:srgbClr val="FFFFFF"/>
      </a:lt2>
      <a:accent1>
        <a:srgbClr val="FF9966"/>
      </a:accent1>
      <a:accent2>
        <a:srgbClr val="009966"/>
      </a:accent2>
      <a:accent3>
        <a:srgbClr val="AAAFCD"/>
      </a:accent3>
      <a:accent4>
        <a:srgbClr val="DADADA"/>
      </a:accent4>
      <a:accent5>
        <a:srgbClr val="FFCAB8"/>
      </a:accent5>
      <a:accent6>
        <a:srgbClr val="008A5C"/>
      </a:accent6>
      <a:hlink>
        <a:srgbClr val="3333CC"/>
      </a:hlink>
      <a:folHlink>
        <a:srgbClr val="FF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124</Words>
  <Application>Microsoft Office PowerPoint</Application>
  <PresentationFormat>On-screen Show (4:3)</PresentationFormat>
  <Paragraphs>43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Default Design</vt:lpstr>
      <vt:lpstr>Ace Inhibitors &amp; the Kidneys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Ferris State University - College of Pharmacy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Jameson</dc:creator>
  <cp:lastModifiedBy>john</cp:lastModifiedBy>
  <cp:revision>7</cp:revision>
  <dcterms:created xsi:type="dcterms:W3CDTF">2001-08-27T20:21:16Z</dcterms:created>
  <dcterms:modified xsi:type="dcterms:W3CDTF">2016-01-25T20:56:53Z</dcterms:modified>
</cp:coreProperties>
</file>